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1490" r:id="rId2"/>
    <p:sldId id="1491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1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86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38212A-48BC-44D4-9A45-23C3DD35F083}" type="datetimeFigureOut">
              <a:rPr lang="ko-KR" altLang="en-US" smtClean="0"/>
              <a:t>2025-06-30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F1E30C-A7FA-4428-993E-2237CFE62B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33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8A4A8-3AF2-9FDE-A1CC-69BE9C29D5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0F597B2-C8C4-1FA2-9EDB-F46B6495D6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B59ACD3-3079-F829-116D-578A69C04D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4ABE1E0-AED2-EE60-2141-481332A996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D2098E-16C7-4C72-BD1B-61D4D439246B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878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784E5C-B742-AA8F-820D-64D8996146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5EC8D38-7930-842B-261D-4109838B3A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9245547-6464-9F69-8B95-7089B1C94E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261F56F-BBDE-0ED0-2BE8-67D32C15BB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D2098E-16C7-4C72-BD1B-61D4D439246B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7097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9">
            <a:extLst>
              <a:ext uri="{FF2B5EF4-FFF2-40B4-BE49-F238E27FC236}">
                <a16:creationId xmlns:a16="http://schemas.microsoft.com/office/drawing/2014/main" id="{4D420710-71CB-3BD3-E829-98FB568EE2D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604" y="2091837"/>
            <a:ext cx="9144000" cy="1841016"/>
          </a:xfrm>
          <a:prstGeom prst="rect">
            <a:avLst/>
          </a:prstGeom>
          <a:gradFill rotWithShape="1">
            <a:gsLst>
              <a:gs pos="0">
                <a:srgbClr val="182F5E"/>
              </a:gs>
              <a:gs pos="100000">
                <a:srgbClr val="3366CC"/>
              </a:gs>
            </a:gsLst>
            <a:lin ang="2700000" scaled="1"/>
          </a:gradFill>
          <a:ln>
            <a:noFill/>
          </a:ln>
        </p:spPr>
        <p:txBody>
          <a:bodyPr wrap="none" anchor="ctr"/>
          <a:lstStyle/>
          <a:p>
            <a:pPr defTabSz="844083"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ko-KR" sz="1477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/>
              <a:ea typeface="굴림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113017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개인\바탕 화면\배경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" r="208" b="86519"/>
          <a:stretch>
            <a:fillRect/>
          </a:stretch>
        </p:blipFill>
        <p:spPr bwMode="auto">
          <a:xfrm>
            <a:off x="0" y="-19050"/>
            <a:ext cx="9144000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035BCBA0-1096-F9BC-A1C8-9F6867FD32C5}"/>
              </a:ext>
            </a:extLst>
          </p:cNvPr>
          <p:cNvSpPr/>
          <p:nvPr userDrawn="1"/>
        </p:nvSpPr>
        <p:spPr>
          <a:xfrm>
            <a:off x="7831248" y="0"/>
            <a:ext cx="1312752" cy="841971"/>
          </a:xfrm>
          <a:prstGeom prst="rect">
            <a:avLst/>
          </a:prstGeom>
          <a:solidFill>
            <a:srgbClr val="204370">
              <a:alpha val="80000"/>
            </a:srgb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>
              <a:solidFill>
                <a:srgbClr val="081222"/>
              </a:solidFill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22674A9-7F8E-F4D1-CED5-FB307FE1CAC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334431" y="101930"/>
            <a:ext cx="2363536" cy="657160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1B496161-9C28-07EF-AF5C-33B254BDC30B}"/>
              </a:ext>
            </a:extLst>
          </p:cNvPr>
          <p:cNvSpPr/>
          <p:nvPr userDrawn="1"/>
        </p:nvSpPr>
        <p:spPr bwMode="auto">
          <a:xfrm>
            <a:off x="0" y="6654297"/>
            <a:ext cx="9144000" cy="203703"/>
          </a:xfrm>
          <a:prstGeom prst="rect">
            <a:avLst/>
          </a:prstGeom>
          <a:solidFill>
            <a:srgbClr val="1F416E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42B582-949B-4597-89B4-ACB2B94C07B6}" type="slidenum">
              <a:rPr kumimoji="0" lang="ko-KR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맑은 고딕" panose="020B0503020000020004" pitchFamily="50" charset="-127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맑은 고딕" panose="020B0503020000020004" pitchFamily="50" charset="-127"/>
                <a:cs typeface="+mn-cs"/>
              </a:rPr>
              <a:t>page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77606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1265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</p:sldLayoutIdLst>
  <p:txStyles>
    <p:titleStyle>
      <a:lvl1pPr algn="ctr" defTabSz="571514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tx1"/>
          </a:solidFill>
          <a:latin typeface="+mj-lt"/>
          <a:ea typeface="+mj-ea"/>
          <a:cs typeface="견고딕"/>
        </a:defRPr>
      </a:lvl1pPr>
      <a:lvl2pPr algn="ctr" defTabSz="571514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tx1"/>
          </a:solidFill>
          <a:latin typeface="Arial" charset="0"/>
          <a:ea typeface="견고딕" pitchFamily="18" charset="-127"/>
          <a:cs typeface="견고딕"/>
        </a:defRPr>
      </a:lvl2pPr>
      <a:lvl3pPr algn="ctr" defTabSz="571514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tx1"/>
          </a:solidFill>
          <a:latin typeface="Arial" charset="0"/>
          <a:ea typeface="견고딕" pitchFamily="18" charset="-127"/>
          <a:cs typeface="견고딕"/>
        </a:defRPr>
      </a:lvl3pPr>
      <a:lvl4pPr algn="ctr" defTabSz="571514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tx1"/>
          </a:solidFill>
          <a:latin typeface="Arial" charset="0"/>
          <a:ea typeface="견고딕" pitchFamily="18" charset="-127"/>
          <a:cs typeface="견고딕"/>
        </a:defRPr>
      </a:lvl4pPr>
      <a:lvl5pPr algn="ctr" defTabSz="571514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tx1"/>
          </a:solidFill>
          <a:latin typeface="Arial" charset="0"/>
          <a:ea typeface="견고딕" pitchFamily="18" charset="-127"/>
          <a:cs typeface="견고딕"/>
        </a:defRPr>
      </a:lvl5pPr>
      <a:lvl6pPr marL="342909" algn="ctr" defTabSz="571514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tx1"/>
          </a:solidFill>
          <a:latin typeface="Arial" charset="0"/>
          <a:ea typeface="견고딕" pitchFamily="18" charset="-127"/>
        </a:defRPr>
      </a:lvl6pPr>
      <a:lvl7pPr marL="685817" algn="ctr" defTabSz="571514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tx1"/>
          </a:solidFill>
          <a:latin typeface="Arial" charset="0"/>
          <a:ea typeface="견고딕" pitchFamily="18" charset="-127"/>
        </a:defRPr>
      </a:lvl7pPr>
      <a:lvl8pPr marL="1028726" algn="ctr" defTabSz="571514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tx1"/>
          </a:solidFill>
          <a:latin typeface="Arial" charset="0"/>
          <a:ea typeface="견고딕" pitchFamily="18" charset="-127"/>
        </a:defRPr>
      </a:lvl8pPr>
      <a:lvl9pPr marL="1371634" algn="ctr" defTabSz="571514" rtl="0" eaLnBrk="0" fontAlgn="base" hangingPunct="0">
        <a:spcBef>
          <a:spcPct val="0"/>
        </a:spcBef>
        <a:spcAft>
          <a:spcPct val="0"/>
        </a:spcAft>
        <a:defRPr kumimoji="1" sz="2400" b="1">
          <a:solidFill>
            <a:schemeClr val="tx1"/>
          </a:solidFill>
          <a:latin typeface="Arial" charset="0"/>
          <a:ea typeface="견고딕" pitchFamily="18" charset="-127"/>
        </a:defRPr>
      </a:lvl9pPr>
    </p:titleStyle>
    <p:bodyStyle>
      <a:lvl1pPr marL="257181" indent="-257181" algn="l" defTabSz="571514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557227" indent="-214318" algn="l" defTabSz="571514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kumimoji="1" sz="2100">
          <a:solidFill>
            <a:schemeClr val="tx1"/>
          </a:solidFill>
          <a:latin typeface="+mn-lt"/>
          <a:ea typeface="+mn-ea"/>
        </a:defRPr>
      </a:lvl2pPr>
      <a:lvl3pPr marL="857272" indent="-171455" algn="l" defTabSz="571514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kumimoji="1" sz="1800">
          <a:solidFill>
            <a:schemeClr val="tx1"/>
          </a:solidFill>
          <a:latin typeface="+mn-lt"/>
          <a:ea typeface="+mn-ea"/>
        </a:defRPr>
      </a:lvl3pPr>
      <a:lvl4pPr marL="1200180" indent="-171455" algn="l" defTabSz="571514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kumimoji="1" sz="1500">
          <a:solidFill>
            <a:schemeClr val="tx1"/>
          </a:solidFill>
          <a:latin typeface="+mn-lt"/>
          <a:ea typeface="+mn-ea"/>
        </a:defRPr>
      </a:lvl4pPr>
      <a:lvl5pPr marL="1543089" indent="-171455" algn="l" defTabSz="571514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kumimoji="1" sz="1500">
          <a:solidFill>
            <a:schemeClr val="tx1"/>
          </a:solidFill>
          <a:latin typeface="+mn-lt"/>
          <a:ea typeface="+mn-ea"/>
        </a:defRPr>
      </a:lvl5pPr>
      <a:lvl6pPr marL="1885998" indent="-171455" algn="l" defTabSz="571514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kumimoji="1" sz="1500">
          <a:solidFill>
            <a:schemeClr val="tx1"/>
          </a:solidFill>
          <a:latin typeface="+mn-lt"/>
          <a:ea typeface="+mn-ea"/>
        </a:defRPr>
      </a:lvl6pPr>
      <a:lvl7pPr marL="2228906" indent="-171455" algn="l" defTabSz="571514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kumimoji="1" sz="1500">
          <a:solidFill>
            <a:schemeClr val="tx1"/>
          </a:solidFill>
          <a:latin typeface="+mn-lt"/>
          <a:ea typeface="+mn-ea"/>
        </a:defRPr>
      </a:lvl7pPr>
      <a:lvl8pPr marL="2571815" indent="-171455" algn="l" defTabSz="571514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kumimoji="1" sz="1500">
          <a:solidFill>
            <a:schemeClr val="tx1"/>
          </a:solidFill>
          <a:latin typeface="+mn-lt"/>
          <a:ea typeface="+mn-ea"/>
        </a:defRPr>
      </a:lvl8pPr>
      <a:lvl9pPr marL="2914723" indent="-171455" algn="l" defTabSz="571514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kumimoji="1"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685817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9" algn="l" defTabSz="685817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17" algn="l" defTabSz="685817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26" algn="l" defTabSz="685817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34" algn="l" defTabSz="685817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43" algn="l" defTabSz="685817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51" algn="l" defTabSz="685817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60" algn="l" defTabSz="685817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69" algn="l" defTabSz="685817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DED1D6-CAEC-C67E-CD78-075E7683D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5091566-7395-762D-6FAF-9D2BCD89EEB6}"/>
              </a:ext>
            </a:extLst>
          </p:cNvPr>
          <p:cNvSpPr txBox="1"/>
          <p:nvPr/>
        </p:nvSpPr>
        <p:spPr>
          <a:xfrm>
            <a:off x="110836" y="129309"/>
            <a:ext cx="8580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j-ea"/>
                <a:ea typeface="+mj-ea"/>
              </a:rPr>
              <a:t>EMB COMP PKG measuring instrument </a:t>
            </a:r>
            <a:endParaRPr lang="ko-KR" altLang="en-US" sz="2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F731D4D-BF5E-3693-5084-C07BF3DF68E7}"/>
              </a:ext>
            </a:extLst>
          </p:cNvPr>
          <p:cNvSpPr txBox="1"/>
          <p:nvPr/>
        </p:nvSpPr>
        <p:spPr>
          <a:xfrm>
            <a:off x="110837" y="927526"/>
            <a:ext cx="8442037" cy="4494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ko-KR" sz="1600" dirty="0">
                <a:latin typeface="+mj-lt"/>
              </a:rPr>
              <a:t>We are looking for a supplier or method to obtain a plug gauge to verify the threads on parts 390-61530-401 and 391-63975-403.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ko-KR" sz="1600" dirty="0">
                <a:latin typeface="+mj-lt"/>
              </a:rPr>
              <a:t>Although we have requested quotations from multiple gauge manufacturers, most of them responded that production is not feasible. One supplier did produce the gauge; however, the calibration results showed that the minor diameter tolerance could not be met.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lang="en-US" altLang="ko-KR" sz="1600" dirty="0">
              <a:latin typeface="+mj-lt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ko-KR" sz="1600" b="1" dirty="0">
                <a:latin typeface="+mj-lt"/>
              </a:rPr>
              <a:t>If EMB has any information regarding a reliable source or supplier for this type of gauge, we would appreciate it if you could share it with us so that we can proceed with a quotation request.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lang="en-US" altLang="ko-KR" sz="1600" dirty="0">
              <a:latin typeface="+mj-lt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ko-KR" sz="1600" dirty="0">
                <a:latin typeface="+mj-lt"/>
              </a:rPr>
              <a:t>Please refer to the following page for the required plug gauge.</a:t>
            </a:r>
            <a:endParaRPr lang="ko-KR" altLang="en-US" sz="1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5451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65ADC5-DD91-5760-0D9A-C6A89FD0A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34F777-D980-AA11-EF68-5C53D30D348C}"/>
              </a:ext>
            </a:extLst>
          </p:cNvPr>
          <p:cNvSpPr txBox="1"/>
          <p:nvPr/>
        </p:nvSpPr>
        <p:spPr>
          <a:xfrm>
            <a:off x="110836" y="129309"/>
            <a:ext cx="8580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j-ea"/>
                <a:ea typeface="+mj-ea"/>
              </a:rPr>
              <a:t>EMB COMP PKG measuring instrument </a:t>
            </a:r>
            <a:endParaRPr lang="ko-KR" altLang="en-US" sz="2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F8BB1DC-D03A-AF0F-4C10-EA3FB25AAD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14" y="3872127"/>
            <a:ext cx="2413577" cy="218022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A52484FC-D8D1-8EE3-BD1C-609828C49C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14" y="1090903"/>
            <a:ext cx="3083190" cy="20227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BFA083D-A2A8-DCE3-3D2F-CAE2E662F29A}"/>
              </a:ext>
            </a:extLst>
          </p:cNvPr>
          <p:cNvSpPr txBox="1"/>
          <p:nvPr/>
        </p:nvSpPr>
        <p:spPr>
          <a:xfrm>
            <a:off x="213313" y="6056336"/>
            <a:ext cx="241357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dirty="0">
                <a:latin typeface="+mj-lt"/>
              </a:rPr>
              <a:t>- 390-61530-401-DA</a:t>
            </a:r>
            <a:endParaRPr lang="ko-KR" altLang="en-US" sz="1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B96A44-BE71-282B-A3C9-2F5A970BE3D6}"/>
              </a:ext>
            </a:extLst>
          </p:cNvPr>
          <p:cNvSpPr txBox="1"/>
          <p:nvPr/>
        </p:nvSpPr>
        <p:spPr>
          <a:xfrm>
            <a:off x="110836" y="3121223"/>
            <a:ext cx="241357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dirty="0">
                <a:latin typeface="+mj-lt"/>
              </a:rPr>
              <a:t>- 391-63975-403-DA</a:t>
            </a:r>
            <a:endParaRPr lang="ko-KR" altLang="en-US" sz="1400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D97CF19-F3F8-2EE3-0A51-7A986EAF02B2}"/>
              </a:ext>
            </a:extLst>
          </p:cNvPr>
          <p:cNvSpPr/>
          <p:nvPr/>
        </p:nvSpPr>
        <p:spPr bwMode="auto">
          <a:xfrm>
            <a:off x="2067803" y="4074840"/>
            <a:ext cx="504826" cy="196948"/>
          </a:xfrm>
          <a:prstGeom prst="rect">
            <a:avLst/>
          </a:prstGeom>
          <a:noFill/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3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굴림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FF0B773-045A-D086-3EE7-D4A8E58D6AB8}"/>
              </a:ext>
            </a:extLst>
          </p:cNvPr>
          <p:cNvSpPr/>
          <p:nvPr/>
        </p:nvSpPr>
        <p:spPr bwMode="auto">
          <a:xfrm>
            <a:off x="2791678" y="2723242"/>
            <a:ext cx="504826" cy="297671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lnSpc>
                <a:spcPct val="135000"/>
              </a:lnSpc>
              <a:spcBef>
                <a:spcPct val="20000"/>
              </a:spcBef>
              <a:spcAft>
                <a:spcPct val="0"/>
              </a:spcAft>
            </a:pPr>
            <a:endParaRPr kumimoji="1" lang="ko-KR" altLang="en-US" sz="1600" b="1">
              <a:latin typeface="Arial" charset="0"/>
              <a:ea typeface="굴림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58C9B9CB-1AD4-DA1C-8E9D-15DF7FF82A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3307" y="937014"/>
            <a:ext cx="4536922" cy="557462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A407269E-A89C-99B8-415F-101E8054C982}"/>
              </a:ext>
            </a:extLst>
          </p:cNvPr>
          <p:cNvSpPr/>
          <p:nvPr/>
        </p:nvSpPr>
        <p:spPr bwMode="auto">
          <a:xfrm>
            <a:off x="4733925" y="5286375"/>
            <a:ext cx="3800475" cy="342900"/>
          </a:xfrm>
          <a:custGeom>
            <a:avLst/>
            <a:gdLst>
              <a:gd name="connsiteX0" fmla="*/ 0 w 3800475"/>
              <a:gd name="connsiteY0" fmla="*/ 0 h 342900"/>
              <a:gd name="connsiteX1" fmla="*/ 3800475 w 3800475"/>
              <a:gd name="connsiteY1" fmla="*/ 9525 h 342900"/>
              <a:gd name="connsiteX2" fmla="*/ 3794125 w 3800475"/>
              <a:gd name="connsiteY2" fmla="*/ 336550 h 342900"/>
              <a:gd name="connsiteX3" fmla="*/ 869950 w 3800475"/>
              <a:gd name="connsiteY3" fmla="*/ 330200 h 342900"/>
              <a:gd name="connsiteX4" fmla="*/ 869950 w 3800475"/>
              <a:gd name="connsiteY4" fmla="*/ 79375 h 342900"/>
              <a:gd name="connsiteX5" fmla="*/ 482600 w 3800475"/>
              <a:gd name="connsiteY5" fmla="*/ 88900 h 342900"/>
              <a:gd name="connsiteX6" fmla="*/ 482600 w 3800475"/>
              <a:gd name="connsiteY6" fmla="*/ 342900 h 342900"/>
              <a:gd name="connsiteX7" fmla="*/ 3175 w 3800475"/>
              <a:gd name="connsiteY7" fmla="*/ 330200 h 342900"/>
              <a:gd name="connsiteX8" fmla="*/ 0 w 3800475"/>
              <a:gd name="connsiteY8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0475" h="342900">
                <a:moveTo>
                  <a:pt x="0" y="0"/>
                </a:moveTo>
                <a:lnTo>
                  <a:pt x="3800475" y="9525"/>
                </a:lnTo>
                <a:lnTo>
                  <a:pt x="3794125" y="336550"/>
                </a:lnTo>
                <a:lnTo>
                  <a:pt x="869950" y="330200"/>
                </a:lnTo>
                <a:lnTo>
                  <a:pt x="869950" y="79375"/>
                </a:lnTo>
                <a:lnTo>
                  <a:pt x="482600" y="88900"/>
                </a:lnTo>
                <a:lnTo>
                  <a:pt x="482600" y="342900"/>
                </a:lnTo>
                <a:lnTo>
                  <a:pt x="3175" y="330200"/>
                </a:lnTo>
                <a:cubicBezTo>
                  <a:pt x="2117" y="220133"/>
                  <a:pt x="1058" y="110067"/>
                  <a:pt x="0" y="0"/>
                </a:cubicBezTo>
                <a:close/>
              </a:path>
            </a:pathLst>
          </a:cu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3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굴림" charset="-127"/>
            </a:endParaRPr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8B17D4CF-2404-3028-C860-907F0A6D32B3}"/>
              </a:ext>
            </a:extLst>
          </p:cNvPr>
          <p:cNvSpPr/>
          <p:nvPr/>
        </p:nvSpPr>
        <p:spPr bwMode="auto">
          <a:xfrm>
            <a:off x="4692650" y="4425950"/>
            <a:ext cx="3876675" cy="361950"/>
          </a:xfrm>
          <a:custGeom>
            <a:avLst/>
            <a:gdLst>
              <a:gd name="connsiteX0" fmla="*/ 22225 w 3876675"/>
              <a:gd name="connsiteY0" fmla="*/ 6350 h 361950"/>
              <a:gd name="connsiteX1" fmla="*/ 3863975 w 3876675"/>
              <a:gd name="connsiteY1" fmla="*/ 0 h 361950"/>
              <a:gd name="connsiteX2" fmla="*/ 3876675 w 3876675"/>
              <a:gd name="connsiteY2" fmla="*/ 361950 h 361950"/>
              <a:gd name="connsiteX3" fmla="*/ 892175 w 3876675"/>
              <a:gd name="connsiteY3" fmla="*/ 346075 h 361950"/>
              <a:gd name="connsiteX4" fmla="*/ 895350 w 3876675"/>
              <a:gd name="connsiteY4" fmla="*/ 120650 h 361950"/>
              <a:gd name="connsiteX5" fmla="*/ 530225 w 3876675"/>
              <a:gd name="connsiteY5" fmla="*/ 123825 h 361950"/>
              <a:gd name="connsiteX6" fmla="*/ 533400 w 3876675"/>
              <a:gd name="connsiteY6" fmla="*/ 346075 h 361950"/>
              <a:gd name="connsiteX7" fmla="*/ 0 w 3876675"/>
              <a:gd name="connsiteY7" fmla="*/ 352425 h 361950"/>
              <a:gd name="connsiteX8" fmla="*/ 22225 w 3876675"/>
              <a:gd name="connsiteY8" fmla="*/ 6350 h 361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6675" h="361950">
                <a:moveTo>
                  <a:pt x="22225" y="6350"/>
                </a:moveTo>
                <a:lnTo>
                  <a:pt x="3863975" y="0"/>
                </a:lnTo>
                <a:lnTo>
                  <a:pt x="3876675" y="361950"/>
                </a:lnTo>
                <a:lnTo>
                  <a:pt x="892175" y="346075"/>
                </a:lnTo>
                <a:cubicBezTo>
                  <a:pt x="893233" y="270933"/>
                  <a:pt x="894292" y="195792"/>
                  <a:pt x="895350" y="120650"/>
                </a:cubicBezTo>
                <a:lnTo>
                  <a:pt x="530225" y="123825"/>
                </a:lnTo>
                <a:cubicBezTo>
                  <a:pt x="531283" y="197908"/>
                  <a:pt x="532342" y="271992"/>
                  <a:pt x="533400" y="346075"/>
                </a:cubicBezTo>
                <a:lnTo>
                  <a:pt x="0" y="352425"/>
                </a:lnTo>
                <a:lnTo>
                  <a:pt x="22225" y="6350"/>
                </a:lnTo>
                <a:close/>
              </a:path>
            </a:pathLst>
          </a:custGeom>
          <a:noFill/>
          <a:ln w="1905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3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굴림" charset="-127"/>
            </a:endParaRPr>
          </a:p>
        </p:txBody>
      </p: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49016654-BC55-99FA-2B2C-4A3748AA68BE}"/>
              </a:ext>
            </a:extLst>
          </p:cNvPr>
          <p:cNvCxnSpPr>
            <a:stCxn id="11" idx="3"/>
          </p:cNvCxnSpPr>
          <p:nvPr/>
        </p:nvCxnSpPr>
        <p:spPr bwMode="auto">
          <a:xfrm>
            <a:off x="3296504" y="2872078"/>
            <a:ext cx="1396146" cy="1727631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직선 화살표 연결선 21">
            <a:extLst>
              <a:ext uri="{FF2B5EF4-FFF2-40B4-BE49-F238E27FC236}">
                <a16:creationId xmlns:a16="http://schemas.microsoft.com/office/drawing/2014/main" id="{01E338FD-9509-D58C-F45D-A0BE8F7CF1A8}"/>
              </a:ext>
            </a:extLst>
          </p:cNvPr>
          <p:cNvCxnSpPr>
            <a:stCxn id="10" idx="3"/>
          </p:cNvCxnSpPr>
          <p:nvPr/>
        </p:nvCxnSpPr>
        <p:spPr bwMode="auto">
          <a:xfrm>
            <a:off x="2572629" y="4173314"/>
            <a:ext cx="2161296" cy="1285377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A1453945-92BC-AD82-70A8-4B59BE9022B0}"/>
              </a:ext>
            </a:extLst>
          </p:cNvPr>
          <p:cNvSpPr txBox="1"/>
          <p:nvPr/>
        </p:nvSpPr>
        <p:spPr>
          <a:xfrm>
            <a:off x="4931944" y="3882967"/>
            <a:ext cx="3387003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1200" b="1" dirty="0">
                <a:solidFill>
                  <a:srgbClr val="002060"/>
                </a:solidFill>
                <a:latin typeface="+mj-lt"/>
              </a:rPr>
              <a:t>3750 - 24 UNJF 3B</a:t>
            </a:r>
            <a:r>
              <a:rPr lang="en-US" altLang="ko-KR" sz="1200" b="1" dirty="0">
                <a:solidFill>
                  <a:srgbClr val="002060"/>
                </a:solidFill>
                <a:latin typeface="+mj-lt"/>
              </a:rPr>
              <a:t> per AS8879</a:t>
            </a:r>
            <a:r>
              <a:rPr lang="ko-KR" altLang="en-US" sz="1200" b="1" dirty="0">
                <a:solidFill>
                  <a:srgbClr val="002060"/>
                </a:solidFill>
                <a:latin typeface="+mj-lt"/>
              </a:rPr>
              <a:t> </a:t>
            </a:r>
            <a:endParaRPr lang="en-US" altLang="ko-KR" sz="1200" b="1" dirty="0">
              <a:solidFill>
                <a:srgbClr val="002060"/>
              </a:solidFill>
              <a:latin typeface="+mj-lt"/>
            </a:endParaRPr>
          </a:p>
          <a:p>
            <a:r>
              <a:rPr lang="en-US" altLang="ko-KR" sz="1200" b="1" dirty="0">
                <a:solidFill>
                  <a:srgbClr val="002060"/>
                </a:solidFill>
                <a:latin typeface="+mj-lt"/>
              </a:rPr>
              <a:t>(**</a:t>
            </a:r>
            <a:r>
              <a:rPr lang="ko-KR" altLang="en-US" sz="1200" b="1" dirty="0">
                <a:solidFill>
                  <a:srgbClr val="002060"/>
                </a:solidFill>
                <a:latin typeface="+mj-lt"/>
              </a:rPr>
              <a:t>Minor </a:t>
            </a:r>
            <a:r>
              <a:rPr lang="ko-KR" altLang="en-US" sz="1200" b="1" dirty="0" err="1">
                <a:solidFill>
                  <a:srgbClr val="002060"/>
                </a:solidFill>
                <a:latin typeface="+mj-lt"/>
              </a:rPr>
              <a:t>S</a:t>
            </a:r>
            <a:r>
              <a:rPr lang="ko-KR" altLang="en-US" sz="1200" b="1" dirty="0">
                <a:solidFill>
                  <a:srgbClr val="002060"/>
                </a:solidFill>
                <a:latin typeface="+mj-lt"/>
              </a:rPr>
              <a:t>/</a:t>
            </a:r>
            <a:r>
              <a:rPr lang="ko-KR" altLang="en-US" sz="1200" b="1" dirty="0" err="1">
                <a:solidFill>
                  <a:srgbClr val="002060"/>
                </a:solidFill>
                <a:latin typeface="+mj-lt"/>
              </a:rPr>
              <a:t>B</a:t>
            </a:r>
            <a:r>
              <a:rPr lang="ko-KR" altLang="en-US" sz="1200" b="1" dirty="0">
                <a:solidFill>
                  <a:srgbClr val="002060"/>
                </a:solidFill>
                <a:latin typeface="+mj-lt"/>
              </a:rPr>
              <a:t> : .342 ~ .347</a:t>
            </a:r>
            <a:r>
              <a:rPr lang="en-US" altLang="ko-KR" sz="1200" b="1" dirty="0">
                <a:solidFill>
                  <a:srgbClr val="002060"/>
                </a:solidFill>
                <a:latin typeface="+mj-lt"/>
              </a:rPr>
              <a:t>)</a:t>
            </a:r>
            <a:endParaRPr lang="ko-KR" altLang="en-US" sz="12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4967EA-C949-8A95-D23A-8AF214BB606A}"/>
              </a:ext>
            </a:extLst>
          </p:cNvPr>
          <p:cNvSpPr txBox="1"/>
          <p:nvPr/>
        </p:nvSpPr>
        <p:spPr>
          <a:xfrm>
            <a:off x="4940660" y="5682927"/>
            <a:ext cx="3387003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200" b="1" dirty="0">
                <a:solidFill>
                  <a:srgbClr val="FF0000"/>
                </a:solidFill>
                <a:latin typeface="+mj-lt"/>
              </a:rPr>
              <a:t>.5625 - 24 UNJEF 3B per AS8879</a:t>
            </a:r>
            <a:r>
              <a:rPr lang="ko-KR" altLang="en-US" sz="1200" b="1" dirty="0">
                <a:solidFill>
                  <a:srgbClr val="FF0000"/>
                </a:solidFill>
                <a:latin typeface="+mj-lt"/>
              </a:rPr>
              <a:t> </a:t>
            </a:r>
            <a:endParaRPr lang="en-US" altLang="ko-KR" sz="1200" b="1" dirty="0">
              <a:solidFill>
                <a:srgbClr val="FF0000"/>
              </a:solidFill>
              <a:latin typeface="+mj-lt"/>
            </a:endParaRPr>
          </a:p>
          <a:p>
            <a:r>
              <a:rPr lang="en-US" altLang="ko-KR" sz="1200" b="1" dirty="0">
                <a:solidFill>
                  <a:srgbClr val="FF0000"/>
                </a:solidFill>
                <a:latin typeface="+mj-lt"/>
              </a:rPr>
              <a:t>(**Minor S/B : .530 ~ .535)</a:t>
            </a:r>
            <a:endParaRPr lang="ko-KR" altLang="en-US" sz="12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AC66D4-4833-1FFA-FFB9-2BEE3DF5FCDF}"/>
              </a:ext>
            </a:extLst>
          </p:cNvPr>
          <p:cNvSpPr txBox="1"/>
          <p:nvPr/>
        </p:nvSpPr>
        <p:spPr>
          <a:xfrm>
            <a:off x="4130963" y="905165"/>
            <a:ext cx="1096820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>
                <a:latin typeface="+mj-lt"/>
              </a:rPr>
              <a:t>NE06-028</a:t>
            </a:r>
            <a:endParaRPr lang="ko-KR" altLang="en-US" sz="1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81070531"/>
      </p:ext>
    </p:extLst>
  </p:cSld>
  <p:clrMapOvr>
    <a:masterClrMapping/>
  </p:clrMapOvr>
</p:sld>
</file>

<file path=ppt/theme/theme1.xml><?xml version="1.0" encoding="utf-8"?>
<a:theme xmlns:a="http://schemas.openxmlformats.org/drawingml/2006/main" name="2_회사소개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회사소개">
      <a:majorFont>
        <a:latin typeface="Arial"/>
        <a:ea typeface="견고딕"/>
        <a:cs typeface=""/>
      </a:majorFont>
      <a:minorFont>
        <a:latin typeface="Times New Roman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35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35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charset="-127"/>
          </a:defRPr>
        </a:defPPr>
      </a:lstStyle>
    </a:lnDef>
  </a:objectDefaults>
  <a:extraClrSchemeLst>
    <a:extraClrScheme>
      <a:clrScheme name="회사소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회사소개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회사소개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회사소개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회사소개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회사소개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회사소개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340</TotalTime>
  <Words>172</Words>
  <Application>Microsoft Office PowerPoint</Application>
  <PresentationFormat>화면 슬라이드 쇼(4:3)</PresentationFormat>
  <Paragraphs>17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굴림</vt:lpstr>
      <vt:lpstr>맑은 고딕</vt:lpstr>
      <vt:lpstr>Aptos</vt:lpstr>
      <vt:lpstr>Arial</vt:lpstr>
      <vt:lpstr>2_회사소개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켄코아 업무29</dc:creator>
  <cp:lastModifiedBy>켄코아 업무11</cp:lastModifiedBy>
  <cp:revision>28</cp:revision>
  <dcterms:created xsi:type="dcterms:W3CDTF">2024-08-27T07:32:15Z</dcterms:created>
  <dcterms:modified xsi:type="dcterms:W3CDTF">2025-06-30T01:28:55Z</dcterms:modified>
</cp:coreProperties>
</file>